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387" r:id="rId2"/>
    <p:sldId id="393" r:id="rId3"/>
    <p:sldId id="394" r:id="rId4"/>
    <p:sldId id="395" r:id="rId5"/>
    <p:sldId id="396" r:id="rId6"/>
    <p:sldId id="397" r:id="rId7"/>
    <p:sldId id="256" r:id="rId8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7B91"/>
    <a:srgbClr val="405564"/>
    <a:srgbClr val="FFFFFF"/>
    <a:srgbClr val="C2CED8"/>
    <a:srgbClr val="728FA5"/>
    <a:srgbClr val="546E82"/>
    <a:srgbClr val="99AEBD"/>
    <a:srgbClr val="CCD6DE"/>
    <a:srgbClr val="859EB1"/>
    <a:srgbClr val="4B63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48" autoAdjust="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179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69C40-B232-48AE-8F59-A97A4E8CA964}" type="datetimeFigureOut">
              <a:rPr lang="it-IT" smtClean="0"/>
              <a:t>02/09/2020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A83E48-A699-4AD1-99DC-44645B8DB65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3461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4082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02/09/2020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02/09/2020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02/09/2020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02/09/2020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02/09/2020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02/09/2020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02/09/2020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02/09/2020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02/09/2020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538147"/>
            <a:ext cx="8063454" cy="12310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/>
              <a:t>Middleware projects 2020</a:t>
            </a:r>
          </a:p>
          <a:p>
            <a:r>
              <a:rPr lang="it-IT" sz="1800" dirty="0">
                <a:solidFill>
                  <a:schemeClr val="bg1"/>
                </a:solidFill>
              </a:rPr>
              <a:t>Alessio Russo, Carmelo Valore</a:t>
            </a:r>
          </a:p>
          <a:p>
            <a:r>
              <a:rPr lang="it-IT" sz="1800" dirty="0">
                <a:solidFill>
                  <a:schemeClr val="bg1"/>
                </a:solidFill>
              </a:rPr>
              <a:t>08/09/2020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57740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OpenMP</a:t>
            </a:r>
            <a:r>
              <a:rPr lang="it-IT" dirty="0"/>
              <a:t> – MPI project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Parallelization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</a:t>
            </a:r>
            <a:r>
              <a:rPr lang="it-IT" dirty="0" err="1"/>
              <a:t>thread-level</a:t>
            </a:r>
            <a:r>
              <a:rPr lang="it-IT" dirty="0"/>
              <a:t> (</a:t>
            </a:r>
            <a:r>
              <a:rPr lang="it-IT" dirty="0" err="1"/>
              <a:t>OpenMP</a:t>
            </a:r>
            <a:r>
              <a:rPr lang="it-IT" dirty="0"/>
              <a:t>) and </a:t>
            </a:r>
            <a:r>
              <a:rPr lang="it-IT" dirty="0" err="1"/>
              <a:t>process-level</a:t>
            </a:r>
            <a:r>
              <a:rPr lang="it-IT" dirty="0"/>
              <a:t> (MPI)</a:t>
            </a:r>
          </a:p>
          <a:p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Code </a:t>
            </a:r>
            <a:r>
              <a:rPr lang="it-IT" dirty="0" err="1"/>
              <a:t>divided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5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sections</a:t>
            </a:r>
            <a:r>
              <a:rPr lang="it-IT" dirty="0"/>
              <a:t>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Setup and reading </a:t>
            </a:r>
            <a:r>
              <a:rPr lang="it-IT" dirty="0" err="1"/>
              <a:t>operations</a:t>
            </a:r>
            <a:endParaRPr lang="it-IT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Query 1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Query 2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Query 3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Free of data </a:t>
            </a:r>
            <a:r>
              <a:rPr lang="it-IT" dirty="0" err="1"/>
              <a:t>structures</a:t>
            </a:r>
            <a:r>
              <a:rPr lang="it-IT" dirty="0"/>
              <a:t> </a:t>
            </a:r>
            <a:r>
              <a:rPr lang="it-IT" dirty="0" err="1"/>
              <a:t>used</a:t>
            </a:r>
            <a:endParaRPr lang="it-IT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Benchmarks</a:t>
            </a:r>
            <a:r>
              <a:rPr lang="it-IT" dirty="0"/>
              <a:t> in a cloud cluster</a:t>
            </a:r>
          </a:p>
          <a:p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2726336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OpenMP</a:t>
            </a:r>
            <a:r>
              <a:rPr lang="it-IT" dirty="0"/>
              <a:t> – MPI: Setup and reading </a:t>
            </a:r>
            <a:r>
              <a:rPr lang="it-IT" dirty="0" err="1"/>
              <a:t>operations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Global MPI data </a:t>
            </a:r>
            <a:r>
              <a:rPr lang="it-IT" dirty="0" err="1"/>
              <a:t>structure</a:t>
            </a:r>
            <a:r>
              <a:rPr lang="it-IT" dirty="0"/>
              <a:t> setup and MPI-</a:t>
            </a:r>
            <a:r>
              <a:rPr lang="it-IT" dirty="0" err="1"/>
              <a:t>type</a:t>
            </a:r>
            <a:r>
              <a:rPr lang="it-IT" dirty="0"/>
              <a:t> </a:t>
            </a:r>
            <a:r>
              <a:rPr lang="it-IT" dirty="0" err="1"/>
              <a:t>definitions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threads</a:t>
            </a:r>
            <a:r>
              <a:rPr lang="it-IT" dirty="0"/>
              <a:t> setup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command</a:t>
            </a:r>
            <a:r>
              <a:rPr lang="it-IT" dirty="0"/>
              <a:t> 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Database </a:t>
            </a:r>
            <a:r>
              <a:rPr lang="it-IT" dirty="0" err="1"/>
              <a:t>divided</a:t>
            </a:r>
            <a:r>
              <a:rPr lang="it-IT" dirty="0"/>
              <a:t> </a:t>
            </a:r>
            <a:r>
              <a:rPr lang="it-IT" dirty="0" err="1"/>
              <a:t>equally</a:t>
            </a:r>
            <a:r>
              <a:rPr lang="it-IT" dirty="0"/>
              <a:t> </a:t>
            </a:r>
            <a:r>
              <a:rPr lang="it-IT" dirty="0" err="1"/>
              <a:t>among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processes</a:t>
            </a:r>
            <a:r>
              <a:rPr lang="it-IT" dirty="0"/>
              <a:t> for reading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knows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part of the file to </a:t>
            </a:r>
            <a:r>
              <a:rPr lang="it-IT" dirty="0" err="1"/>
              <a:t>read</a:t>
            </a:r>
            <a:endParaRPr lang="it-IT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creates</a:t>
            </a:r>
            <a:r>
              <a:rPr lang="it-IT" dirty="0"/>
              <a:t> </a:t>
            </a:r>
            <a:r>
              <a:rPr lang="it-IT" dirty="0" err="1"/>
              <a:t>threads</a:t>
            </a:r>
            <a:r>
              <a:rPr lang="it-IT" dirty="0"/>
              <a:t> to </a:t>
            </a:r>
            <a:r>
              <a:rPr lang="it-IT" dirty="0" err="1"/>
              <a:t>parallelize</a:t>
            </a:r>
            <a:r>
              <a:rPr lang="it-IT" dirty="0"/>
              <a:t> the processing of the </a:t>
            </a:r>
            <a:r>
              <a:rPr lang="it-IT" dirty="0" err="1"/>
              <a:t>tuples</a:t>
            </a:r>
            <a:r>
              <a:rPr lang="it-IT" dirty="0"/>
              <a:t> of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section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Exchange of </a:t>
            </a:r>
            <a:r>
              <a:rPr lang="it-IT" dirty="0" err="1"/>
              <a:t>useful</a:t>
            </a:r>
            <a:r>
              <a:rPr lang="it-IT" dirty="0"/>
              <a:t> </a:t>
            </a:r>
            <a:r>
              <a:rPr lang="it-IT" dirty="0" err="1"/>
              <a:t>preliminary</a:t>
            </a:r>
            <a:r>
              <a:rPr lang="it-IT" dirty="0"/>
              <a:t> information for queries </a:t>
            </a:r>
            <a:r>
              <a:rPr lang="it-IT" dirty="0" err="1"/>
              <a:t>among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processes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4403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OpenMP</a:t>
            </a:r>
            <a:r>
              <a:rPr lang="it-IT" dirty="0"/>
              <a:t> – MPI: Query 1</a:t>
            </a:r>
            <a:br>
              <a:rPr lang="it-IT" dirty="0"/>
            </a:br>
            <a:r>
              <a:rPr lang="en-US" sz="1800" b="0" i="0" u="none" strike="noStrike" baseline="0" dirty="0">
                <a:latin typeface="Calibri" panose="020F0502020204030204" pitchFamily="34" charset="0"/>
              </a:rPr>
              <a:t>Number of lethal accidents per week throughout the entire dataset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Direct access </a:t>
            </a:r>
            <a:r>
              <a:rPr lang="it-IT" dirty="0" err="1"/>
              <a:t>elaboration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the </a:t>
            </a:r>
            <a:r>
              <a:rPr lang="it-IT" dirty="0" err="1"/>
              <a:t>creation</a:t>
            </a:r>
            <a:r>
              <a:rPr lang="it-IT" dirty="0"/>
              <a:t> of an array, in </a:t>
            </a:r>
            <a:r>
              <a:rPr lang="it-IT" dirty="0" err="1"/>
              <a:t>which</a:t>
            </a:r>
            <a:r>
              <a:rPr lang="it-IT" dirty="0"/>
              <a:t> the i-</a:t>
            </a:r>
            <a:r>
              <a:rPr lang="it-IT" dirty="0" err="1"/>
              <a:t>th</a:t>
            </a:r>
            <a:r>
              <a:rPr lang="it-IT" dirty="0"/>
              <a:t> position </a:t>
            </a:r>
            <a:r>
              <a:rPr lang="it-IT" dirty="0" err="1"/>
              <a:t>corresponds</a:t>
            </a:r>
            <a:r>
              <a:rPr lang="it-IT" dirty="0"/>
              <a:t> to the i-</a:t>
            </a:r>
            <a:r>
              <a:rPr lang="it-IT" dirty="0" err="1"/>
              <a:t>th</a:t>
            </a:r>
            <a:r>
              <a:rPr lang="it-IT" dirty="0"/>
              <a:t> week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creates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local</a:t>
            </a:r>
            <a:r>
              <a:rPr lang="it-IT" dirty="0"/>
              <a:t> array of </a:t>
            </a:r>
            <a:r>
              <a:rPr lang="it-IT" dirty="0" err="1"/>
              <a:t>lethal</a:t>
            </a:r>
            <a:r>
              <a:rPr lang="it-IT" dirty="0"/>
              <a:t> </a:t>
            </a:r>
            <a:r>
              <a:rPr lang="it-IT" dirty="0" err="1"/>
              <a:t>accidents</a:t>
            </a:r>
            <a:r>
              <a:rPr lang="it-IT" dirty="0"/>
              <a:t> per week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scans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local</a:t>
            </a:r>
            <a:r>
              <a:rPr lang="it-IT" dirty="0"/>
              <a:t> part of the database, </a:t>
            </a:r>
            <a:r>
              <a:rPr lang="it-IT" dirty="0" err="1"/>
              <a:t>populating</a:t>
            </a:r>
            <a:r>
              <a:rPr lang="it-IT" dirty="0"/>
              <a:t> the array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MPI reduce to </a:t>
            </a:r>
            <a:r>
              <a:rPr lang="it-IT" dirty="0" err="1"/>
              <a:t>let</a:t>
            </a:r>
            <a:r>
              <a:rPr lang="it-IT" dirty="0"/>
              <a:t> the root </a:t>
            </a:r>
            <a:r>
              <a:rPr lang="it-IT" dirty="0" err="1"/>
              <a:t>obtain</a:t>
            </a:r>
            <a:r>
              <a:rPr lang="it-IT" dirty="0"/>
              <a:t> a «global» </a:t>
            </a:r>
            <a:r>
              <a:rPr lang="it-IT" dirty="0" err="1"/>
              <a:t>version</a:t>
            </a:r>
            <a:r>
              <a:rPr lang="it-IT" dirty="0"/>
              <a:t> of the array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the </a:t>
            </a:r>
            <a:r>
              <a:rPr lang="it-IT" dirty="0" err="1"/>
              <a:t>result</a:t>
            </a:r>
            <a:r>
              <a:rPr lang="it-IT" dirty="0"/>
              <a:t> of the query</a:t>
            </a:r>
          </a:p>
          <a:p>
            <a:endParaRPr lang="it-IT" sz="1800" dirty="0"/>
          </a:p>
          <a:p>
            <a:r>
              <a:rPr lang="it-IT" sz="1800" dirty="0"/>
              <a:t>Note: </a:t>
            </a:r>
            <a:r>
              <a:rPr lang="it-IT" sz="1800" dirty="0" err="1"/>
              <a:t>OpenMP</a:t>
            </a:r>
            <a:r>
              <a:rPr lang="it-IT" sz="1800" dirty="0"/>
              <a:t>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not</a:t>
            </a:r>
            <a:r>
              <a:rPr lang="it-IT" sz="1800" dirty="0"/>
              <a:t> </a:t>
            </a:r>
            <a:r>
              <a:rPr lang="it-IT" sz="1800" dirty="0" err="1"/>
              <a:t>used</a:t>
            </a:r>
            <a:r>
              <a:rPr lang="it-IT" sz="1800" dirty="0"/>
              <a:t> in </a:t>
            </a:r>
            <a:r>
              <a:rPr lang="it-IT" sz="1800" dirty="0" err="1"/>
              <a:t>this</a:t>
            </a:r>
            <a:r>
              <a:rPr lang="it-IT" sz="1800" dirty="0"/>
              <a:t> query, </a:t>
            </a:r>
            <a:r>
              <a:rPr lang="it-IT" sz="1800" dirty="0" err="1"/>
              <a:t>since</a:t>
            </a:r>
            <a:r>
              <a:rPr lang="it-IT" sz="1800" dirty="0"/>
              <a:t> </a:t>
            </a:r>
            <a:r>
              <a:rPr lang="it-IT" sz="1800" dirty="0" err="1"/>
              <a:t>we</a:t>
            </a:r>
            <a:r>
              <a:rPr lang="it-IT" sz="1800" dirty="0"/>
              <a:t> </a:t>
            </a:r>
            <a:r>
              <a:rPr lang="it-IT" sz="1800" dirty="0" err="1"/>
              <a:t>had</a:t>
            </a:r>
            <a:r>
              <a:rPr lang="it-IT" sz="1800" dirty="0"/>
              <a:t> to use </a:t>
            </a:r>
            <a:r>
              <a:rPr lang="it-IT" sz="1800" dirty="0" err="1"/>
              <a:t>locks</a:t>
            </a:r>
            <a:r>
              <a:rPr lang="it-IT" sz="1800" dirty="0"/>
              <a:t> due to race </a:t>
            </a:r>
            <a:r>
              <a:rPr lang="it-IT" sz="1800" dirty="0" err="1"/>
              <a:t>conditions</a:t>
            </a:r>
            <a:r>
              <a:rPr lang="it-IT" sz="1800" dirty="0"/>
              <a:t> </a:t>
            </a:r>
            <a:r>
              <a:rPr lang="it-IT" sz="1800" dirty="0" err="1"/>
              <a:t>issued</a:t>
            </a:r>
            <a:r>
              <a:rPr lang="it-IT" sz="1800" dirty="0"/>
              <a:t> 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sz="1800" dirty="0" err="1"/>
              <a:t>perfomances</a:t>
            </a:r>
            <a:r>
              <a:rPr lang="it-IT" sz="1800" dirty="0"/>
              <a:t> </a:t>
            </a:r>
            <a:r>
              <a:rPr lang="it-IT" sz="1800" dirty="0" err="1"/>
              <a:t>were</a:t>
            </a:r>
            <a:r>
              <a:rPr lang="it-IT" sz="1800" dirty="0"/>
              <a:t> </a:t>
            </a:r>
            <a:r>
              <a:rPr lang="it-IT" sz="1800" dirty="0" err="1"/>
              <a:t>highly</a:t>
            </a:r>
            <a:r>
              <a:rPr lang="it-IT" sz="1800" dirty="0"/>
              <a:t> </a:t>
            </a:r>
            <a:r>
              <a:rPr lang="it-IT" sz="1800" dirty="0" err="1"/>
              <a:t>worse</a:t>
            </a:r>
            <a:r>
              <a:rPr lang="it-IT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7624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it-IT" sz="2400" dirty="0" err="1"/>
              <a:t>OpenMP</a:t>
            </a:r>
            <a:r>
              <a:rPr lang="it-IT" sz="2400" dirty="0"/>
              <a:t> – MPI: Query 2</a:t>
            </a:r>
            <a:br>
              <a:rPr lang="it-IT" dirty="0"/>
            </a:br>
            <a:r>
              <a:rPr lang="en-US" sz="1800" b="0" i="0" u="none" strike="noStrike" baseline="0" dirty="0">
                <a:latin typeface="Calibri" panose="020F0502020204030204" pitchFamily="34" charset="0"/>
              </a:rPr>
              <a:t>Number of accidents and percentage of number of deaths per contributing factor in the</a:t>
            </a:r>
            <a:br>
              <a:rPr lang="en-US" sz="1800" b="0" i="0" u="none" strike="noStrike" baseline="0" dirty="0">
                <a:latin typeface="Calibri" panose="020F0502020204030204" pitchFamily="34" charset="0"/>
              </a:rPr>
            </a:br>
            <a:r>
              <a:rPr lang="it-IT" sz="1800" b="0" i="0" u="none" strike="noStrike" baseline="0" dirty="0">
                <a:latin typeface="Calibri" panose="020F0502020204030204" pitchFamily="34" charset="0"/>
              </a:rPr>
              <a:t>dataset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Support list with </a:t>
            </a:r>
            <a:r>
              <a:rPr lang="it-IT" dirty="0" err="1"/>
              <a:t>nodes</a:t>
            </a:r>
            <a:r>
              <a:rPr lang="it-IT" dirty="0"/>
              <a:t> </a:t>
            </a:r>
            <a:r>
              <a:rPr lang="it-IT" dirty="0" err="1"/>
              <a:t>indicating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contributing</a:t>
            </a:r>
            <a:r>
              <a:rPr lang="it-IT" dirty="0"/>
              <a:t> </a:t>
            </a:r>
            <a:r>
              <a:rPr lang="it-IT" dirty="0" err="1"/>
              <a:t>factor</a:t>
            </a:r>
            <a:r>
              <a:rPr lang="it-IT" dirty="0"/>
              <a:t> the </a:t>
            </a:r>
            <a:r>
              <a:rPr lang="it-IT" dirty="0" err="1"/>
              <a:t>useful</a:t>
            </a:r>
            <a:r>
              <a:rPr lang="it-IT" dirty="0"/>
              <a:t> information for the query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support list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populates</a:t>
            </a:r>
            <a:r>
              <a:rPr lang="it-IT" dirty="0"/>
              <a:t> scanning </a:t>
            </a:r>
            <a:r>
              <a:rPr lang="it-IT" dirty="0" err="1"/>
              <a:t>its</a:t>
            </a:r>
            <a:r>
              <a:rPr lang="it-IT" dirty="0"/>
              <a:t> part of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To </a:t>
            </a:r>
            <a:r>
              <a:rPr lang="it-IT" dirty="0" err="1"/>
              <a:t>parallelize</a:t>
            </a:r>
            <a:r>
              <a:rPr lang="it-IT" dirty="0"/>
              <a:t> the union of the information by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processes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firstly</a:t>
            </a:r>
            <a:r>
              <a:rPr lang="it-IT" dirty="0"/>
              <a:t> </a:t>
            </a:r>
            <a:r>
              <a:rPr lang="it-IT" dirty="0" err="1"/>
              <a:t>inform</a:t>
            </a:r>
            <a:r>
              <a:rPr lang="it-IT" dirty="0"/>
              <a:t> the root of the </a:t>
            </a:r>
            <a:r>
              <a:rPr lang="it-IT" dirty="0" err="1"/>
              <a:t>found</a:t>
            </a:r>
            <a:r>
              <a:rPr lang="it-IT" dirty="0"/>
              <a:t> </a:t>
            </a:r>
            <a:r>
              <a:rPr lang="it-IT" dirty="0" err="1"/>
              <a:t>contributing</a:t>
            </a:r>
            <a:r>
              <a:rPr lang="it-IT" dirty="0"/>
              <a:t> </a:t>
            </a:r>
            <a:r>
              <a:rPr lang="it-IT" dirty="0" err="1"/>
              <a:t>factors</a:t>
            </a:r>
            <a:r>
              <a:rPr lang="it-IT" dirty="0"/>
              <a:t> so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can broadcast to </a:t>
            </a:r>
            <a:r>
              <a:rPr lang="it-IT" dirty="0" err="1"/>
              <a:t>everyone</a:t>
            </a:r>
            <a:r>
              <a:rPr lang="it-IT" dirty="0"/>
              <a:t>. </a:t>
            </a:r>
            <a:r>
              <a:rPr lang="it-IT" dirty="0" err="1"/>
              <a:t>Finally</a:t>
            </a:r>
            <a:r>
              <a:rPr lang="it-IT" dirty="0"/>
              <a:t> a </a:t>
            </a:r>
            <a:r>
              <a:rPr lang="it-IT" dirty="0" err="1"/>
              <a:t>reduction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the </a:t>
            </a:r>
            <a:r>
              <a:rPr lang="it-IT" dirty="0" err="1"/>
              <a:t>result</a:t>
            </a:r>
            <a:r>
              <a:rPr lang="it-IT" dirty="0"/>
              <a:t> of the query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r>
              <a:rPr lang="en-US" sz="1800" dirty="0"/>
              <a:t>Note: we assumed that factors in the </a:t>
            </a:r>
            <a:r>
              <a:rPr lang="en-US" sz="1800" dirty="0" err="1"/>
              <a:t>db</a:t>
            </a:r>
            <a:r>
              <a:rPr lang="en-US" sz="1800" dirty="0"/>
              <a:t> are provided without “holes”</a:t>
            </a:r>
            <a:r>
              <a:rPr lang="it-IT" sz="18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890133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it-IT" dirty="0" err="1"/>
              <a:t>OpenMP</a:t>
            </a:r>
            <a:r>
              <a:rPr lang="it-IT" dirty="0"/>
              <a:t> – MPI: Query 3</a:t>
            </a:r>
            <a:br>
              <a:rPr lang="it-IT" dirty="0"/>
            </a:br>
            <a:r>
              <a:rPr lang="en-US" sz="1600" b="0" i="0" u="none" strike="noStrike" baseline="0" dirty="0">
                <a:latin typeface="Calibri" panose="020F0502020204030204" pitchFamily="34" charset="0"/>
              </a:rPr>
              <a:t>Number of accidents and average number of lethal accidents per week per borough</a:t>
            </a:r>
            <a:endParaRPr lang="it-IT" sz="16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Double support list with </a:t>
            </a:r>
            <a:r>
              <a:rPr lang="it-IT" dirty="0" err="1"/>
              <a:t>nodes</a:t>
            </a:r>
            <a:r>
              <a:rPr lang="it-IT" dirty="0"/>
              <a:t> </a:t>
            </a:r>
            <a:r>
              <a:rPr lang="it-IT" dirty="0" err="1"/>
              <a:t>indicating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borough for </a:t>
            </a:r>
            <a:r>
              <a:rPr lang="it-IT" dirty="0" err="1"/>
              <a:t>each</a:t>
            </a:r>
            <a:r>
              <a:rPr lang="it-IT" dirty="0"/>
              <a:t> date, the </a:t>
            </a:r>
            <a:r>
              <a:rPr lang="it-IT" dirty="0" err="1"/>
              <a:t>useful</a:t>
            </a:r>
            <a:r>
              <a:rPr lang="it-IT" dirty="0"/>
              <a:t> information for the query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support list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populates</a:t>
            </a:r>
            <a:r>
              <a:rPr lang="it-IT" dirty="0"/>
              <a:t> scanning </a:t>
            </a:r>
            <a:r>
              <a:rPr lang="it-IT" dirty="0" err="1"/>
              <a:t>its</a:t>
            </a:r>
            <a:r>
              <a:rPr lang="it-IT" dirty="0"/>
              <a:t> part of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populates</a:t>
            </a:r>
            <a:r>
              <a:rPr lang="it-IT" dirty="0"/>
              <a:t>, scanning the </a:t>
            </a:r>
            <a:r>
              <a:rPr lang="it-IT" dirty="0" err="1"/>
              <a:t>tuples</a:t>
            </a:r>
            <a:r>
              <a:rPr lang="it-IT" dirty="0"/>
              <a:t>, an array </a:t>
            </a:r>
            <a:r>
              <a:rPr lang="it-IT" dirty="0" err="1"/>
              <a:t>indexed</a:t>
            </a:r>
            <a:r>
              <a:rPr lang="it-IT" dirty="0"/>
              <a:t> by week with the information </a:t>
            </a:r>
            <a:r>
              <a:rPr lang="it-IT" dirty="0" err="1"/>
              <a:t>needed</a:t>
            </a:r>
            <a:r>
              <a:rPr lang="it-IT" dirty="0"/>
              <a:t>. </a:t>
            </a:r>
            <a:r>
              <a:rPr lang="it-IT" dirty="0" err="1"/>
              <a:t>This</a:t>
            </a:r>
            <a:r>
              <a:rPr lang="it-IT" dirty="0"/>
              <a:t> part of processing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parallelized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OpenMP</a:t>
            </a:r>
            <a:r>
              <a:rPr lang="it-IT" dirty="0"/>
              <a:t>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To </a:t>
            </a:r>
            <a:r>
              <a:rPr lang="it-IT" dirty="0" err="1"/>
              <a:t>parallelize</a:t>
            </a:r>
            <a:r>
              <a:rPr lang="it-IT" dirty="0"/>
              <a:t> the union of the information by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processes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firstly</a:t>
            </a:r>
            <a:r>
              <a:rPr lang="it-IT" dirty="0"/>
              <a:t> </a:t>
            </a:r>
            <a:r>
              <a:rPr lang="it-IT" dirty="0" err="1"/>
              <a:t>inform</a:t>
            </a:r>
            <a:r>
              <a:rPr lang="it-IT" dirty="0"/>
              <a:t> the root of the </a:t>
            </a:r>
            <a:r>
              <a:rPr lang="it-IT" dirty="0" err="1"/>
              <a:t>found</a:t>
            </a:r>
            <a:r>
              <a:rPr lang="it-IT" dirty="0"/>
              <a:t> </a:t>
            </a:r>
            <a:r>
              <a:rPr lang="it-IT" dirty="0" err="1"/>
              <a:t>contributing</a:t>
            </a:r>
            <a:r>
              <a:rPr lang="it-IT" dirty="0"/>
              <a:t> </a:t>
            </a:r>
            <a:r>
              <a:rPr lang="it-IT" dirty="0" err="1"/>
              <a:t>factors</a:t>
            </a:r>
            <a:r>
              <a:rPr lang="it-IT" dirty="0"/>
              <a:t> so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can broadcast to </a:t>
            </a:r>
            <a:r>
              <a:rPr lang="it-IT" dirty="0" err="1"/>
              <a:t>everyone</a:t>
            </a:r>
            <a:r>
              <a:rPr lang="it-IT" dirty="0"/>
              <a:t>. </a:t>
            </a:r>
            <a:r>
              <a:rPr lang="it-IT" dirty="0" err="1"/>
              <a:t>Finally</a:t>
            </a:r>
            <a:r>
              <a:rPr lang="it-IT" dirty="0"/>
              <a:t> a </a:t>
            </a:r>
            <a:r>
              <a:rPr lang="it-IT" dirty="0" err="1"/>
              <a:t>reduction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the </a:t>
            </a:r>
            <a:r>
              <a:rPr lang="it-IT" dirty="0" err="1"/>
              <a:t>result</a:t>
            </a:r>
            <a:r>
              <a:rPr lang="it-IT" dirty="0"/>
              <a:t> of the query</a:t>
            </a:r>
          </a:p>
          <a:p>
            <a:r>
              <a:rPr lang="it-IT" sz="18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48689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21149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Middleware projects 2020</a:t>
            </a:r>
            <a:br>
              <a:rPr lang="it-IT" dirty="0"/>
            </a:b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Alessio Russo, Carmelo Valore</a:t>
            </a:r>
          </a:p>
          <a:p>
            <a:r>
              <a:rPr lang="it-IT" dirty="0">
                <a:solidFill>
                  <a:schemeClr val="bg1"/>
                </a:solidFill>
              </a:rPr>
              <a:t>08/09/2020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82708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0</TotalTime>
  <Words>476</Words>
  <Application>Microsoft Office PowerPoint</Application>
  <PresentationFormat>Presentazione su schermo (4:3)</PresentationFormat>
  <Paragraphs>57</Paragraphs>
  <Slides>7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1" baseType="lpstr">
      <vt:lpstr>Arial</vt:lpstr>
      <vt:lpstr>Calibri</vt:lpstr>
      <vt:lpstr>Wingdings</vt:lpstr>
      <vt:lpstr>POLI</vt:lpstr>
      <vt:lpstr>Titolo presentazione sottotitolo</vt:lpstr>
      <vt:lpstr>OpenMP – MPI project</vt:lpstr>
      <vt:lpstr>OpenMP – MPI: Setup and reading operations</vt:lpstr>
      <vt:lpstr>OpenMP – MPI: Query 1 Number of lethal accidents per week throughout the entire dataset</vt:lpstr>
      <vt:lpstr>OpenMP – MPI: Query 2 Number of accidents and percentage of number of deaths per contributing factor in the dataset</vt:lpstr>
      <vt:lpstr>OpenMP – MPI: Query 3 Number of accidents and average number of lethal accidents per week per borough</vt:lpstr>
      <vt:lpstr>Middleware projects 2020 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Carmelo Valore</cp:lastModifiedBy>
  <cp:revision>237</cp:revision>
  <dcterms:created xsi:type="dcterms:W3CDTF">2015-05-26T12:27:57Z</dcterms:created>
  <dcterms:modified xsi:type="dcterms:W3CDTF">2020-09-02T10:50:03Z</dcterms:modified>
</cp:coreProperties>
</file>